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7" r:id="rId2"/>
    <p:sldId id="286" r:id="rId3"/>
    <p:sldId id="262" r:id="rId4"/>
    <p:sldId id="265" r:id="rId5"/>
    <p:sldId id="274" r:id="rId6"/>
    <p:sldId id="258" r:id="rId7"/>
    <p:sldId id="267" r:id="rId8"/>
    <p:sldId id="277" r:id="rId9"/>
    <p:sldId id="287" r:id="rId10"/>
    <p:sldId id="283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2946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24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494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263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8299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442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011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88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644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405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266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568955D-D31E-49ED-8CEF-033C012616F6}" type="datetimeFigureOut">
              <a:rPr lang="pt-PT" smtClean="0"/>
              <a:t>05/10/21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60770A9-DE19-4BF6-B37E-EF049B456B5F}" type="slidenum">
              <a:rPr lang="pt-PT" smtClean="0"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332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pt-PT" dirty="0"/>
              <a:t>ASI</a:t>
            </a:r>
            <a:r>
              <a:rPr lang="pt-PT" baseline="30000" dirty="0"/>
              <a:t>®</a:t>
            </a:r>
            <a:r>
              <a:rPr lang="pt-PT" dirty="0"/>
              <a:t> CASE SUPERVISION </a:t>
            </a:r>
            <a:br>
              <a:rPr lang="pt-PT" dirty="0"/>
            </a:br>
            <a:r>
              <a:rPr lang="pt-PT" dirty="0"/>
              <a:t>CASE: </a:t>
            </a:r>
            <a:r>
              <a:rPr lang="pt-PT" dirty="0" err="1"/>
              <a:t>First</a:t>
            </a:r>
            <a:r>
              <a:rPr lang="pt-PT" dirty="0"/>
              <a:t> </a:t>
            </a:r>
            <a:r>
              <a:rPr lang="pt-PT" dirty="0" err="1"/>
              <a:t>Name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581150" y="2638425"/>
            <a:ext cx="4271963" cy="36404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3-5 Reasons for Referral 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5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Distal therapy goals</a:t>
            </a:r>
          </a:p>
          <a:p>
            <a:pPr marL="0" indent="0">
              <a:buNone/>
            </a:pPr>
            <a:r>
              <a:rPr lang="en-US" dirty="0"/>
              <a:t>How obtained? (e.g., COPM)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5D3A415-E351-A943-80AC-4263C6D57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2000" b="1" dirty="0"/>
              <a:t>Initial Hypothesis</a:t>
            </a:r>
          </a:p>
          <a:p>
            <a:pPr marL="0" indent="0">
              <a:buNone/>
            </a:pPr>
            <a:r>
              <a:rPr lang="de-AT" dirty="0"/>
              <a:t>(</a:t>
            </a:r>
            <a:r>
              <a:rPr lang="de-AT" dirty="0" err="1"/>
              <a:t>possible</a:t>
            </a:r>
            <a:r>
              <a:rPr lang="de-AT" dirty="0"/>
              <a:t> </a:t>
            </a:r>
            <a:r>
              <a:rPr lang="de-AT" dirty="0" err="1"/>
              <a:t>Interpretations</a:t>
            </a:r>
            <a:r>
              <a:rPr lang="de-AT" dirty="0"/>
              <a:t>)</a:t>
            </a:r>
          </a:p>
          <a:p>
            <a:r>
              <a:rPr lang="de-AT" dirty="0"/>
              <a:t>1</a:t>
            </a:r>
          </a:p>
          <a:p>
            <a:r>
              <a:rPr lang="de-AT" dirty="0"/>
              <a:t>2</a:t>
            </a:r>
          </a:p>
          <a:p>
            <a:r>
              <a:rPr lang="de-AT" dirty="0"/>
              <a:t>3</a:t>
            </a:r>
          </a:p>
          <a:p>
            <a:r>
              <a:rPr lang="de-AT" dirty="0"/>
              <a:t>4</a:t>
            </a:r>
          </a:p>
          <a:p>
            <a:r>
              <a:rPr lang="de-AT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58252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pt-PT" dirty="0" err="1"/>
              <a:t>Measuring</a:t>
            </a:r>
            <a:r>
              <a:rPr lang="pt-PT" dirty="0"/>
              <a:t> PROXIMAL &amp; distal goals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err="1"/>
              <a:t>How</a:t>
            </a:r>
            <a:r>
              <a:rPr lang="pt-PT" dirty="0"/>
              <a:t> </a:t>
            </a:r>
            <a:r>
              <a:rPr lang="pt-PT" dirty="0" err="1"/>
              <a:t>will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measure</a:t>
            </a:r>
            <a:r>
              <a:rPr lang="pt-PT" dirty="0"/>
              <a:t> / </a:t>
            </a:r>
            <a:r>
              <a:rPr lang="pt-PT" dirty="0" err="1"/>
              <a:t>have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measured</a:t>
            </a:r>
            <a:r>
              <a:rPr lang="pt-PT" dirty="0"/>
              <a:t> </a:t>
            </a:r>
            <a:r>
              <a:rPr lang="pt-PT" dirty="0" err="1"/>
              <a:t>progress</a:t>
            </a:r>
            <a:r>
              <a:rPr lang="pt-PT" dirty="0"/>
              <a:t> </a:t>
            </a:r>
            <a:r>
              <a:rPr lang="pt-PT" dirty="0" err="1"/>
              <a:t>toward</a:t>
            </a:r>
            <a:r>
              <a:rPr lang="pt-PT" dirty="0"/>
              <a:t> </a:t>
            </a:r>
            <a:r>
              <a:rPr lang="en-US" dirty="0"/>
              <a:t>distal therapy goals</a:t>
            </a:r>
            <a:r>
              <a:rPr lang="pt-PT" dirty="0"/>
              <a:t>?</a:t>
            </a:r>
          </a:p>
          <a:p>
            <a:pPr lvl="1"/>
            <a:r>
              <a:rPr lang="en-US" dirty="0"/>
              <a:t>e.g. COPM retest, tests of participation (e.g. M-FUN), parent or teacher report, work samples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pt-PT" dirty="0" err="1"/>
              <a:t>How</a:t>
            </a:r>
            <a:r>
              <a:rPr lang="pt-PT" dirty="0"/>
              <a:t> </a:t>
            </a:r>
            <a:r>
              <a:rPr lang="pt-PT" dirty="0" err="1"/>
              <a:t>will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measure</a:t>
            </a:r>
            <a:r>
              <a:rPr lang="pt-PT" dirty="0"/>
              <a:t> / </a:t>
            </a:r>
            <a:r>
              <a:rPr lang="pt-PT" dirty="0" err="1"/>
              <a:t>have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measured</a:t>
            </a:r>
            <a:r>
              <a:rPr lang="pt-PT" dirty="0"/>
              <a:t> progresso </a:t>
            </a:r>
            <a:r>
              <a:rPr lang="pt-PT" dirty="0" err="1"/>
              <a:t>toward</a:t>
            </a:r>
            <a:r>
              <a:rPr lang="pt-PT" dirty="0"/>
              <a:t> </a:t>
            </a:r>
            <a:r>
              <a:rPr lang="en-US" dirty="0"/>
              <a:t>proximal therapy goals</a:t>
            </a:r>
            <a:r>
              <a:rPr lang="pt-PT" dirty="0"/>
              <a:t>?</a:t>
            </a:r>
          </a:p>
          <a:p>
            <a:pPr lvl="1"/>
            <a:r>
              <a:rPr lang="en-US" dirty="0"/>
              <a:t>Progress towards proximal therapy goals, e.g. as single system design (variable measured in each session), SIPT or EASI retest</a:t>
            </a:r>
          </a:p>
          <a:p>
            <a:pPr lvl="1"/>
            <a:r>
              <a:rPr lang="en-US" dirty="0"/>
              <a:t>Other tests</a:t>
            </a:r>
          </a:p>
        </p:txBody>
      </p:sp>
    </p:spTree>
    <p:extLst>
      <p:ext uri="{BB962C8B-B14F-4D97-AF65-F5344CB8AC3E}">
        <p14:creationId xmlns:p14="http://schemas.microsoft.com/office/powerpoint/2010/main" val="2639785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E7374-3165-7A49-9C35-FA3CD4C6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YOUR QUESTIONS REGARDING </a:t>
            </a:r>
            <a:r>
              <a:rPr lang="de-AT" dirty="0" err="1"/>
              <a:t>thIS</a:t>
            </a:r>
            <a:r>
              <a:rPr lang="de-AT" dirty="0"/>
              <a:t> CASE</a:t>
            </a:r>
            <a:endParaRPr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A058B4-1EA9-8C4B-942E-FD111AC15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539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pt-PT" dirty="0"/>
              <a:t>Background </a:t>
            </a:r>
            <a:r>
              <a:rPr lang="pt-PT" dirty="0" err="1"/>
              <a:t>Info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>
            <a:normAutofit/>
          </a:bodyPr>
          <a:lstStyle/>
          <a:p>
            <a:r>
              <a:rPr lang="en-US" dirty="0"/>
              <a:t>Age:  years  months</a:t>
            </a:r>
          </a:p>
          <a:p>
            <a:r>
              <a:rPr lang="en-US" dirty="0"/>
              <a:t>School: grade, regular classroom or else </a:t>
            </a:r>
          </a:p>
          <a:p>
            <a:r>
              <a:rPr lang="en-US" dirty="0"/>
              <a:t>History: </a:t>
            </a:r>
          </a:p>
          <a:p>
            <a:pPr lvl="1"/>
            <a:r>
              <a:rPr lang="en-US" dirty="0"/>
              <a:t>relevant aspects only!</a:t>
            </a:r>
          </a:p>
          <a:p>
            <a:pPr lvl="1"/>
            <a:r>
              <a:rPr lang="en-US" dirty="0"/>
              <a:t>Birth, medical, developmental (sleep, walking, social-communication if applicable) </a:t>
            </a:r>
          </a:p>
          <a:p>
            <a:r>
              <a:rPr lang="en-US" dirty="0"/>
              <a:t>OT and other interventions so far</a:t>
            </a:r>
          </a:p>
          <a:p>
            <a:pPr lvl="1"/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5D3A415-E351-A943-80AC-4263C6D57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e-AT" dirty="0" err="1"/>
              <a:t>Photo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 VIDEO </a:t>
            </a:r>
            <a:r>
              <a:rPr lang="de-AT" dirty="0" err="1"/>
              <a:t>clip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current</a:t>
            </a:r>
            <a:r>
              <a:rPr lang="de-AT" dirty="0"/>
              <a:t> </a:t>
            </a:r>
            <a:r>
              <a:rPr lang="de-AT" dirty="0" err="1"/>
              <a:t>problems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906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en-US" dirty="0"/>
              <a:t>Strengths 			challenges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>
            <a:noAutofit/>
          </a:bodyPr>
          <a:lstStyle/>
          <a:p>
            <a:r>
              <a:rPr lang="en-US" dirty="0"/>
              <a:t>Loves when she can do things that are supposed to do</a:t>
            </a:r>
          </a:p>
          <a:p>
            <a:r>
              <a:rPr lang="en-US" dirty="0"/>
              <a:t>Likes to be praised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Difficulties</a:t>
            </a:r>
            <a:r>
              <a:rPr lang="pt-PT" dirty="0"/>
              <a:t> </a:t>
            </a:r>
            <a:r>
              <a:rPr lang="en-US" dirty="0"/>
              <a:t>maintaining head in midline during activities</a:t>
            </a:r>
          </a:p>
          <a:p>
            <a:r>
              <a:rPr lang="en-US" dirty="0"/>
              <a:t>Avoids crossing midline during activities</a:t>
            </a:r>
          </a:p>
          <a:p>
            <a:r>
              <a:rPr lang="en-US" dirty="0"/>
              <a:t>Tongue outside the mouth during activities</a:t>
            </a:r>
          </a:p>
          <a:p>
            <a:r>
              <a:rPr lang="en-US" dirty="0"/>
              <a:t>Trouble with orientation relative to lines during handwriting</a:t>
            </a:r>
          </a:p>
          <a:p>
            <a:r>
              <a:rPr lang="en-US" dirty="0"/>
              <a:t>Handwriting with too much trunk and wrist flexion – child says it’s to see what she’s writing </a:t>
            </a:r>
          </a:p>
          <a:p>
            <a:r>
              <a:rPr lang="en-US" dirty="0"/>
              <a:t>Too much effort and force in handwriting</a:t>
            </a:r>
          </a:p>
        </p:txBody>
      </p:sp>
    </p:spTree>
    <p:extLst>
      <p:ext uri="{BB962C8B-B14F-4D97-AF65-F5344CB8AC3E}">
        <p14:creationId xmlns:p14="http://schemas.microsoft.com/office/powerpoint/2010/main" val="411239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Sensory</a:t>
            </a:r>
            <a:r>
              <a:rPr lang="pt-PT" dirty="0"/>
              <a:t> </a:t>
            </a:r>
            <a:r>
              <a:rPr lang="pt-PT" dirty="0" err="1"/>
              <a:t>Questionnaire</a:t>
            </a:r>
            <a:r>
              <a:rPr lang="pt-PT" dirty="0"/>
              <a:t> (e.g., WN-FBG </a:t>
            </a:r>
            <a:r>
              <a:rPr lang="pt-PT" dirty="0" err="1"/>
              <a:t>or</a:t>
            </a:r>
            <a:r>
              <a:rPr lang="pt-PT" dirty="0"/>
              <a:t> SPM)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PT" sz="2400" dirty="0" err="1">
                <a:solidFill>
                  <a:schemeClr val="tx1"/>
                </a:solidFill>
              </a:rPr>
              <a:t>Definite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problems</a:t>
            </a:r>
            <a:r>
              <a:rPr lang="pt-PT" sz="2400" dirty="0">
                <a:solidFill>
                  <a:schemeClr val="tx1"/>
                </a:solidFill>
              </a:rPr>
              <a:t> in</a:t>
            </a:r>
          </a:p>
          <a:p>
            <a:endParaRPr lang="pt-PT" sz="2400" dirty="0">
              <a:solidFill>
                <a:schemeClr val="tx1"/>
              </a:solidFill>
            </a:endParaRPr>
          </a:p>
          <a:p>
            <a:r>
              <a:rPr lang="pt-PT" sz="2400" dirty="0">
                <a:solidFill>
                  <a:schemeClr val="tx1"/>
                </a:solidFill>
              </a:rPr>
              <a:t> </a:t>
            </a:r>
          </a:p>
          <a:p>
            <a:r>
              <a:rPr lang="pt-PT" sz="2400" dirty="0">
                <a:solidFill>
                  <a:schemeClr val="tx1"/>
                </a:solidFill>
              </a:rPr>
              <a:t>Some </a:t>
            </a:r>
            <a:r>
              <a:rPr lang="pt-PT" sz="2400" dirty="0" err="1">
                <a:solidFill>
                  <a:schemeClr val="tx1"/>
                </a:solidFill>
              </a:rPr>
              <a:t>problems</a:t>
            </a:r>
            <a:r>
              <a:rPr lang="pt-PT" sz="2400" dirty="0">
                <a:solidFill>
                  <a:schemeClr val="tx1"/>
                </a:solidFill>
              </a:rPr>
              <a:t> in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E1A9514-AA0E-574F-ABD7-371B52200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e-AT" dirty="0"/>
              <a:t>Test Profile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099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BEHAVIORAL </a:t>
            </a:r>
            <a:r>
              <a:rPr lang="pt-PT" dirty="0" err="1"/>
              <a:t>Observations</a:t>
            </a:r>
            <a:r>
              <a:rPr lang="pt-PT" dirty="0"/>
              <a:t> </a:t>
            </a:r>
            <a:br>
              <a:rPr lang="pt-PT" dirty="0"/>
            </a:br>
            <a:r>
              <a:rPr lang="pt-PT" dirty="0" err="1"/>
              <a:t>during</a:t>
            </a:r>
            <a:r>
              <a:rPr lang="pt-PT" dirty="0"/>
              <a:t> EVAL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Examples:</a:t>
            </a:r>
          </a:p>
          <a:p>
            <a:r>
              <a:rPr lang="en-US" sz="2400" dirty="0">
                <a:solidFill>
                  <a:schemeClr val="tx1"/>
                </a:solidFill>
              </a:rPr>
              <a:t>Overall impression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Ayres’ Clinical Observations (flex, </a:t>
            </a:r>
            <a:r>
              <a:rPr lang="en-US" sz="2400" dirty="0" err="1">
                <a:solidFill>
                  <a:schemeClr val="tx1"/>
                </a:solidFill>
              </a:rPr>
              <a:t>ext</a:t>
            </a:r>
            <a:r>
              <a:rPr lang="en-US" sz="2400" dirty="0">
                <a:solidFill>
                  <a:schemeClr val="tx1"/>
                </a:solidFill>
              </a:rPr>
              <a:t>, slow ramp, FN, </a:t>
            </a:r>
            <a:r>
              <a:rPr lang="en-US" sz="2400" dirty="0" err="1">
                <a:solidFill>
                  <a:schemeClr val="tx1"/>
                </a:solidFill>
              </a:rPr>
              <a:t>dia</a:t>
            </a:r>
            <a:r>
              <a:rPr lang="en-US" sz="2400" dirty="0">
                <a:solidFill>
                  <a:schemeClr val="tx1"/>
                </a:solidFill>
              </a:rPr>
              <a:t>, STFT, </a:t>
            </a:r>
            <a:r>
              <a:rPr lang="en-US" sz="2400" dirty="0" err="1">
                <a:solidFill>
                  <a:schemeClr val="tx1"/>
                </a:solidFill>
              </a:rPr>
              <a:t>oculo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State of activation and arousal and changes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If EASI was not performed: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Obs</a:t>
            </a:r>
            <a:r>
              <a:rPr lang="en-US" sz="2400" dirty="0">
                <a:solidFill>
                  <a:schemeClr val="tx1"/>
                </a:solidFill>
              </a:rPr>
              <a:t> of postural control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Obs</a:t>
            </a:r>
            <a:r>
              <a:rPr lang="en-US" sz="2400" dirty="0">
                <a:solidFill>
                  <a:schemeClr val="tx1"/>
                </a:solidFill>
              </a:rPr>
              <a:t> of tactile defensiveness and other sensitivities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3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SIPT | EASI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D5070E-B5FC-E241-946C-94BA3428CD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/>
              <a:t>Test </a:t>
            </a:r>
            <a:r>
              <a:rPr lang="de-AT" b="1" dirty="0" err="1"/>
              <a:t>results</a:t>
            </a:r>
            <a:r>
              <a:rPr lang="de-AT" b="1" dirty="0"/>
              <a:t>:</a:t>
            </a:r>
          </a:p>
          <a:p>
            <a:r>
              <a:rPr lang="de-AT" dirty="0"/>
              <a:t>Definite </a:t>
            </a:r>
            <a:r>
              <a:rPr lang="de-AT" dirty="0" err="1"/>
              <a:t>dysfunction</a:t>
            </a:r>
            <a:r>
              <a:rPr lang="de-AT" dirty="0"/>
              <a:t>:</a:t>
            </a:r>
          </a:p>
          <a:p>
            <a:endParaRPr lang="de-AT" dirty="0"/>
          </a:p>
          <a:p>
            <a:endParaRPr lang="de-AT" dirty="0"/>
          </a:p>
          <a:p>
            <a:r>
              <a:rPr lang="de-AT" dirty="0"/>
              <a:t>Below </a:t>
            </a:r>
            <a:r>
              <a:rPr lang="de-AT" dirty="0" err="1"/>
              <a:t>age</a:t>
            </a:r>
            <a:r>
              <a:rPr lang="de-AT" dirty="0"/>
              <a:t> </a:t>
            </a:r>
            <a:r>
              <a:rPr lang="de-AT" dirty="0" err="1"/>
              <a:t>expectation</a:t>
            </a:r>
            <a:r>
              <a:rPr lang="de-AT" dirty="0"/>
              <a:t>:</a:t>
            </a:r>
            <a:endParaRPr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9354E607-B9BC-1346-8F3C-86FF1EAC27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AT" dirty="0"/>
              <a:t>SIPT </a:t>
            </a:r>
            <a:r>
              <a:rPr lang="de-AT" dirty="0" err="1"/>
              <a:t>or</a:t>
            </a:r>
            <a:r>
              <a:rPr lang="de-AT" dirty="0"/>
              <a:t> EASI </a:t>
            </a:r>
            <a:r>
              <a:rPr lang="de-AT" dirty="0" err="1"/>
              <a:t>profile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300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435F905-2A04-3E43-A776-D8F7BFF3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ASI INTERPRETATION TOOL</a:t>
            </a:r>
            <a:endParaRPr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B2079A-25DF-B44A-9495-0FEFB1D07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Pic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completed</a:t>
            </a:r>
            <a:r>
              <a:rPr lang="de-AT" dirty="0"/>
              <a:t> </a:t>
            </a:r>
            <a:r>
              <a:rPr lang="de-AT" dirty="0" err="1"/>
              <a:t>interpretation</a:t>
            </a:r>
            <a:r>
              <a:rPr lang="de-AT" dirty="0"/>
              <a:t> </a:t>
            </a:r>
            <a:r>
              <a:rPr lang="de-AT" dirty="0" err="1"/>
              <a:t>tool</a:t>
            </a:r>
            <a:r>
              <a:rPr lang="de-AT" dirty="0"/>
              <a:t> (</a:t>
            </a:r>
            <a:r>
              <a:rPr lang="de-AT" dirty="0" err="1"/>
              <a:t>only</a:t>
            </a:r>
            <a:r>
              <a:rPr lang="de-AT" dirty="0"/>
              <a:t> </a:t>
            </a:r>
            <a:r>
              <a:rPr lang="de-AT" dirty="0" err="1"/>
              <a:t>poor</a:t>
            </a:r>
            <a:r>
              <a:rPr lang="de-AT" dirty="0"/>
              <a:t> </a:t>
            </a:r>
            <a:r>
              <a:rPr lang="de-AT" dirty="0" err="1"/>
              <a:t>scores</a:t>
            </a:r>
            <a:r>
              <a:rPr lang="de-AT" dirty="0"/>
              <a:t> </a:t>
            </a:r>
            <a:r>
              <a:rPr lang="de-AT" dirty="0" err="1"/>
              <a:t>needed</a:t>
            </a:r>
            <a:r>
              <a:rPr lang="de-AT" dirty="0"/>
              <a:t>)</a:t>
            </a:r>
          </a:p>
          <a:p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prepared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summarize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explain</a:t>
            </a:r>
            <a:r>
              <a:rPr lang="de-AT" dirty="0"/>
              <a:t> </a:t>
            </a:r>
            <a:r>
              <a:rPr lang="de-AT" dirty="0" err="1"/>
              <a:t>your</a:t>
            </a:r>
            <a:r>
              <a:rPr lang="de-AT" dirty="0"/>
              <a:t> </a:t>
            </a:r>
            <a:r>
              <a:rPr lang="de-AT" dirty="0" err="1"/>
              <a:t>interpretation</a:t>
            </a:r>
            <a:r>
              <a:rPr lang="de-AT" dirty="0"/>
              <a:t> </a:t>
            </a:r>
            <a:r>
              <a:rPr lang="de-AT" dirty="0" err="1"/>
              <a:t>verbally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738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RecomMendation</a:t>
            </a:r>
            <a:r>
              <a:rPr lang="pt-PT" dirty="0"/>
              <a:t> for OT-ASI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dirty="0" err="1">
                <a:solidFill>
                  <a:schemeClr val="tx1"/>
                </a:solidFill>
              </a:rPr>
              <a:t>Why</a:t>
            </a:r>
            <a:r>
              <a:rPr lang="pt-PT" sz="2400" dirty="0">
                <a:solidFill>
                  <a:schemeClr val="tx1"/>
                </a:solidFill>
              </a:rPr>
              <a:t>?</a:t>
            </a:r>
          </a:p>
          <a:p>
            <a:r>
              <a:rPr lang="pt-PT" sz="2400" dirty="0" err="1">
                <a:solidFill>
                  <a:schemeClr val="tx1"/>
                </a:solidFill>
              </a:rPr>
              <a:t>Evidence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that</a:t>
            </a:r>
            <a:r>
              <a:rPr lang="pt-PT" sz="2400" dirty="0">
                <a:solidFill>
                  <a:schemeClr val="tx1"/>
                </a:solidFill>
              </a:rPr>
              <a:t> –OT-ASI </a:t>
            </a:r>
            <a:r>
              <a:rPr lang="pt-PT" sz="2400" dirty="0" err="1">
                <a:solidFill>
                  <a:schemeClr val="tx1"/>
                </a:solidFill>
              </a:rPr>
              <a:t>helps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children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with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these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problems</a:t>
            </a:r>
            <a:r>
              <a:rPr lang="pt-PT" sz="2400" dirty="0">
                <a:solidFill>
                  <a:schemeClr val="tx1"/>
                </a:solidFill>
              </a:rPr>
              <a:t>?</a:t>
            </a:r>
          </a:p>
          <a:p>
            <a:r>
              <a:rPr lang="pt-PT" sz="2400" dirty="0" err="1">
                <a:solidFill>
                  <a:schemeClr val="tx1"/>
                </a:solidFill>
              </a:rPr>
              <a:t>Frequency</a:t>
            </a:r>
            <a:r>
              <a:rPr lang="pt-PT" sz="2400" dirty="0">
                <a:solidFill>
                  <a:schemeClr val="tx1"/>
                </a:solidFill>
              </a:rPr>
              <a:t>, </a:t>
            </a:r>
            <a:r>
              <a:rPr lang="pt-PT" sz="2400" dirty="0" err="1">
                <a:solidFill>
                  <a:schemeClr val="tx1"/>
                </a:solidFill>
              </a:rPr>
              <a:t>duration</a:t>
            </a:r>
            <a:r>
              <a:rPr lang="pt-PT" sz="2400" dirty="0">
                <a:solidFill>
                  <a:schemeClr val="tx1"/>
                </a:solidFill>
              </a:rPr>
              <a:t>, </a:t>
            </a:r>
            <a:r>
              <a:rPr lang="pt-PT" sz="2400" dirty="0" err="1">
                <a:solidFill>
                  <a:schemeClr val="tx1"/>
                </a:solidFill>
              </a:rPr>
              <a:t>setting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of</a:t>
            </a:r>
            <a:r>
              <a:rPr lang="pt-PT" sz="2400" dirty="0">
                <a:solidFill>
                  <a:schemeClr val="tx1"/>
                </a:solidFill>
              </a:rPr>
              <a:t> OT-ASI</a:t>
            </a:r>
          </a:p>
          <a:p>
            <a:r>
              <a:rPr lang="pt-PT" sz="2400" dirty="0" err="1">
                <a:solidFill>
                  <a:schemeClr val="tx1"/>
                </a:solidFill>
              </a:rPr>
              <a:t>Referral</a:t>
            </a:r>
            <a:r>
              <a:rPr lang="pt-PT" sz="2400" dirty="0">
                <a:solidFill>
                  <a:schemeClr val="tx1"/>
                </a:solidFill>
              </a:rPr>
              <a:t> to </a:t>
            </a:r>
            <a:r>
              <a:rPr lang="pt-PT" sz="2400" dirty="0" err="1">
                <a:solidFill>
                  <a:schemeClr val="tx1"/>
                </a:solidFill>
              </a:rPr>
              <a:t>other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assessments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or</a:t>
            </a:r>
            <a:r>
              <a:rPr lang="pt-PT" sz="2400" dirty="0">
                <a:solidFill>
                  <a:schemeClr val="tx1"/>
                </a:solidFill>
              </a:rPr>
              <a:t> </a:t>
            </a:r>
            <a:r>
              <a:rPr lang="pt-PT" sz="2400" dirty="0" err="1">
                <a:solidFill>
                  <a:schemeClr val="tx1"/>
                </a:solidFill>
              </a:rPr>
              <a:t>interventions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2422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C67AABF-7B38-854C-AD33-36E5EA37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OT-ASI APPROACH</a:t>
            </a:r>
            <a:endParaRPr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FF860B7-8FB0-0B41-84BE-12AA61CCA0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b="1" dirty="0" err="1"/>
              <a:t>Sensory</a:t>
            </a:r>
            <a:r>
              <a:rPr lang="de-AT" b="1" dirty="0"/>
              <a:t> Experience</a:t>
            </a:r>
          </a:p>
          <a:p>
            <a:r>
              <a:rPr lang="de-AT" dirty="0"/>
              <a:t>V (</a:t>
            </a:r>
            <a:r>
              <a:rPr lang="de-AT" dirty="0" err="1"/>
              <a:t>rotary</a:t>
            </a:r>
            <a:r>
              <a:rPr lang="de-AT" dirty="0"/>
              <a:t>, linear, all </a:t>
            </a:r>
            <a:r>
              <a:rPr lang="de-AT" dirty="0" err="1"/>
              <a:t>directions</a:t>
            </a:r>
            <a:r>
              <a:rPr lang="de-AT" dirty="0"/>
              <a:t>)</a:t>
            </a:r>
          </a:p>
          <a:p>
            <a:r>
              <a:rPr lang="de-AT" dirty="0"/>
              <a:t>P</a:t>
            </a:r>
          </a:p>
          <a:p>
            <a:r>
              <a:rPr lang="de-AT" dirty="0"/>
              <a:t>T (</a:t>
            </a:r>
            <a:r>
              <a:rPr lang="de-AT" dirty="0" err="1"/>
              <a:t>deep</a:t>
            </a:r>
            <a:r>
              <a:rPr lang="de-AT" dirty="0"/>
              <a:t> </a:t>
            </a:r>
            <a:r>
              <a:rPr lang="de-AT" dirty="0" err="1"/>
              <a:t>pressure</a:t>
            </a:r>
            <a:r>
              <a:rPr lang="de-AT" dirty="0"/>
              <a:t>, </a:t>
            </a:r>
            <a:r>
              <a:rPr lang="de-AT" dirty="0" err="1"/>
              <a:t>discriminatory</a:t>
            </a:r>
            <a:r>
              <a:rPr lang="de-AT" dirty="0"/>
              <a:t>, diffuse)</a:t>
            </a:r>
          </a:p>
          <a:p>
            <a:r>
              <a:rPr lang="de-AT" dirty="0"/>
              <a:t>Other</a:t>
            </a:r>
          </a:p>
          <a:p>
            <a:pPr marL="0" indent="0">
              <a:buNone/>
            </a:pPr>
            <a:r>
              <a:rPr lang="de-AT" dirty="0" err="1"/>
              <a:t>What</a:t>
            </a:r>
            <a:r>
              <a:rPr lang="de-AT" dirty="0"/>
              <a:t> type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experience</a:t>
            </a:r>
            <a:r>
              <a:rPr lang="de-AT" dirty="0"/>
              <a:t> (</a:t>
            </a:r>
            <a:r>
              <a:rPr lang="de-AT" dirty="0" err="1"/>
              <a:t>intense</a:t>
            </a:r>
            <a:r>
              <a:rPr lang="de-AT" dirty="0"/>
              <a:t>, </a:t>
            </a:r>
            <a:r>
              <a:rPr lang="de-AT" dirty="0" err="1"/>
              <a:t>gentle</a:t>
            </a:r>
            <a:r>
              <a:rPr lang="de-AT" dirty="0"/>
              <a:t>, </a:t>
            </a:r>
            <a:r>
              <a:rPr lang="de-AT" dirty="0" err="1"/>
              <a:t>organized</a:t>
            </a:r>
            <a:r>
              <a:rPr lang="de-AT" dirty="0"/>
              <a:t> </a:t>
            </a:r>
            <a:r>
              <a:rPr lang="de-AT" dirty="0" err="1"/>
              <a:t>discriminatory</a:t>
            </a:r>
            <a:r>
              <a:rPr lang="de-AT" dirty="0"/>
              <a:t>, </a:t>
            </a:r>
            <a:r>
              <a:rPr lang="de-AT" dirty="0" err="1"/>
              <a:t>slowly</a:t>
            </a:r>
            <a:r>
              <a:rPr lang="de-AT" dirty="0"/>
              <a:t> </a:t>
            </a:r>
            <a:r>
              <a:rPr lang="de-AT" dirty="0" err="1"/>
              <a:t>increasing</a:t>
            </a:r>
            <a:r>
              <a:rPr lang="de-AT" dirty="0"/>
              <a:t> etc.) </a:t>
            </a:r>
            <a:r>
              <a:rPr lang="de-AT" dirty="0" err="1"/>
              <a:t>and</a:t>
            </a:r>
            <a:r>
              <a:rPr lang="de-AT" dirty="0"/>
              <a:t> in </a:t>
            </a:r>
            <a:r>
              <a:rPr lang="de-AT" dirty="0" err="1"/>
              <a:t>second</a:t>
            </a:r>
            <a:r>
              <a:rPr lang="de-AT" dirty="0"/>
              <a:t> </a:t>
            </a:r>
            <a:r>
              <a:rPr lang="de-AT" dirty="0" err="1"/>
              <a:t>column</a:t>
            </a:r>
            <a:r>
              <a:rPr lang="de-AT" dirty="0"/>
              <a:t> </a:t>
            </a:r>
            <a:r>
              <a:rPr lang="de-AT" dirty="0" err="1"/>
              <a:t>which</a:t>
            </a:r>
            <a:r>
              <a:rPr lang="de-AT" dirty="0"/>
              <a:t> </a:t>
            </a:r>
            <a:r>
              <a:rPr lang="de-AT" dirty="0" err="1"/>
              <a:t>effect</a:t>
            </a:r>
            <a:r>
              <a:rPr lang="de-AT" dirty="0"/>
              <a:t>/</a:t>
            </a:r>
            <a:r>
              <a:rPr lang="de-AT" dirty="0" err="1"/>
              <a:t>result</a:t>
            </a:r>
            <a:r>
              <a:rPr lang="de-AT" dirty="0"/>
              <a:t> do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expect</a:t>
            </a:r>
            <a:endParaRPr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52416B5-A7F2-984E-93AC-C7865F2BB1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b="1" dirty="0"/>
              <a:t>Adaptive Response</a:t>
            </a:r>
          </a:p>
          <a:p>
            <a:r>
              <a:rPr lang="de-AT" dirty="0"/>
              <a:t>In </a:t>
            </a:r>
            <a:r>
              <a:rPr lang="de-AT" dirty="0" err="1"/>
              <a:t>which</a:t>
            </a:r>
            <a:r>
              <a:rPr lang="de-AT" dirty="0"/>
              <a:t> </a:t>
            </a:r>
            <a:r>
              <a:rPr lang="de-AT" dirty="0" err="1"/>
              <a:t>area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function</a:t>
            </a:r>
            <a:endParaRPr lang="de-AT" dirty="0"/>
          </a:p>
          <a:p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have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been</a:t>
            </a:r>
            <a:r>
              <a:rPr lang="de-AT" dirty="0"/>
              <a:t> </a:t>
            </a:r>
            <a:r>
              <a:rPr lang="de-AT" dirty="0" err="1"/>
              <a:t>working</a:t>
            </a:r>
            <a:r>
              <a:rPr lang="de-AT" dirty="0"/>
              <a:t> on, </a:t>
            </a:r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success</a:t>
            </a:r>
            <a:r>
              <a:rPr lang="de-AT" dirty="0"/>
              <a:t>?</a:t>
            </a:r>
          </a:p>
          <a:p>
            <a:r>
              <a:rPr lang="de-AT" dirty="0" err="1"/>
              <a:t>What</a:t>
            </a:r>
            <a:r>
              <a:rPr lang="de-AT" dirty="0"/>
              <a:t> will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working</a:t>
            </a:r>
            <a:r>
              <a:rPr lang="de-AT" dirty="0"/>
              <a:t> on?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6055606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{3564C0AB-D6B2-2D43-B87A-1853CA58E64B}tf10001120</Template>
  <TotalTime>0</TotalTime>
  <Words>464</Words>
  <Application>Microsoft Macintosh PowerPoint</Application>
  <PresentationFormat>Breitbild</PresentationFormat>
  <Paragraphs>82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Paket</vt:lpstr>
      <vt:lpstr>ASI® CASE SUPERVISION  CASE: First Name</vt:lpstr>
      <vt:lpstr>Background Info</vt:lpstr>
      <vt:lpstr>Strengths    challenges</vt:lpstr>
      <vt:lpstr>Sensory Questionnaire (e.g., WN-FBG or SPM)</vt:lpstr>
      <vt:lpstr>BEHAVIORAL Observations  during EVAL</vt:lpstr>
      <vt:lpstr>SIPT | EASI</vt:lpstr>
      <vt:lpstr>ASI INTERPRETATION TOOL</vt:lpstr>
      <vt:lpstr>RecomMendation for OT-ASI</vt:lpstr>
      <vt:lpstr>OT-ASI APPROACH</vt:lpstr>
      <vt:lpstr>Measuring PROXIMAL &amp; distal goals </vt:lpstr>
      <vt:lpstr>YOUR QUESTIONS REGARDING thIS CASE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2</dc:title>
  <dc:creator>Sara Silva</dc:creator>
  <cp:lastModifiedBy>Elisabeth Soechting</cp:lastModifiedBy>
  <cp:revision>80</cp:revision>
  <dcterms:created xsi:type="dcterms:W3CDTF">2018-01-14T21:34:07Z</dcterms:created>
  <dcterms:modified xsi:type="dcterms:W3CDTF">2021-10-05T13:26:53Z</dcterms:modified>
</cp:coreProperties>
</file>